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mfortaa"/>
      <p:regular r:id="rId17"/>
    </p:embeddedFont>
    <p:embeddedFont>
      <p:font typeface="Comfortaa"/>
      <p:regular r:id="rId18"/>
    </p:embeddedFont>
    <p:embeddedFont>
      <p:font typeface="Raleway Medium"/>
      <p:regular r:id="rId19"/>
    </p:embeddedFont>
    <p:embeddedFont>
      <p:font typeface="Raleway Medium"/>
      <p:regular r:id="rId20"/>
    </p:embeddedFont>
    <p:embeddedFont>
      <p:font typeface="Raleway Medium"/>
      <p:regular r:id="rId21"/>
    </p:embeddedFont>
    <p:embeddedFont>
      <p:font typeface="Raleway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9533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Blinkit Power BI Dashboard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437221"/>
            <a:ext cx="7415927" cy="1097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 Analytical Report on Grocery Delivery Metrics</a:t>
            </a:r>
            <a:endParaRPr lang="en-US" sz="3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26870"/>
            <a:ext cx="683394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Summary &amp; Key Insights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806422"/>
            <a:ext cx="6327696" cy="1774746"/>
          </a:xfrm>
          <a:prstGeom prst="roundRect">
            <a:avLst>
              <a:gd name="adj" fmla="val 33387"/>
            </a:avLst>
          </a:prstGeom>
          <a:solidFill>
            <a:srgbClr val="46464A"/>
          </a:solidFill>
          <a:ln/>
        </p:spPr>
      </p:sp>
      <p:sp>
        <p:nvSpPr>
          <p:cNvPr id="4" name="Text 2"/>
          <p:cNvSpPr/>
          <p:nvPr/>
        </p:nvSpPr>
        <p:spPr>
          <a:xfrm>
            <a:off x="1110853" y="305323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High Return Rates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10853" y="3544252"/>
            <a:ext cx="583406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Fruits &amp; Veggies show high return rates, suggesting potential quality or delivery issues.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8549" y="2806422"/>
            <a:ext cx="6327815" cy="1774746"/>
          </a:xfrm>
          <a:prstGeom prst="roundRect">
            <a:avLst>
              <a:gd name="adj" fmla="val 33387"/>
            </a:avLst>
          </a:prstGeom>
          <a:solidFill>
            <a:srgbClr val="46464A"/>
          </a:solidFill>
          <a:ln/>
        </p:spPr>
      </p:sp>
      <p:sp>
        <p:nvSpPr>
          <p:cNvPr id="7" name="Text 5"/>
          <p:cNvSpPr/>
          <p:nvPr/>
        </p:nvSpPr>
        <p:spPr>
          <a:xfrm>
            <a:off x="7685365" y="305323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Revenue Drivers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85365" y="3544252"/>
            <a:ext cx="58341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Beverages and Snacks significantly drive revenue, indicating strong market demand.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4037" y="4827984"/>
            <a:ext cx="6327696" cy="1774746"/>
          </a:xfrm>
          <a:prstGeom prst="roundRect">
            <a:avLst>
              <a:gd name="adj" fmla="val 33387"/>
            </a:avLst>
          </a:prstGeom>
          <a:solidFill>
            <a:srgbClr val="46464A"/>
          </a:solidFill>
          <a:ln/>
        </p:spPr>
      </p:sp>
      <p:sp>
        <p:nvSpPr>
          <p:cNvPr id="10" name="Text 8"/>
          <p:cNvSpPr/>
          <p:nvPr/>
        </p:nvSpPr>
        <p:spPr>
          <a:xfrm>
            <a:off x="1110853" y="50748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Fast Delivery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110853" y="5565815"/>
            <a:ext cx="583406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Average delivery time is under 15 minutes in metros, a key competitive advantage.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7438549" y="4827984"/>
            <a:ext cx="6327815" cy="1774746"/>
          </a:xfrm>
          <a:prstGeom prst="roundRect">
            <a:avLst>
              <a:gd name="adj" fmla="val 33387"/>
            </a:avLst>
          </a:prstGeom>
          <a:solidFill>
            <a:srgbClr val="46464A"/>
          </a:solidFill>
          <a:ln/>
        </p:spPr>
      </p:sp>
      <p:sp>
        <p:nvSpPr>
          <p:cNvPr id="13" name="Text 11"/>
          <p:cNvSpPr/>
          <p:nvPr/>
        </p:nvSpPr>
        <p:spPr>
          <a:xfrm>
            <a:off x="7685365" y="5074801"/>
            <a:ext cx="286202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Customer Retention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7685365" y="5565815"/>
            <a:ext cx="58341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Strong customer retention in urban areas highlights successful loyalty programs.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60959"/>
            <a:ext cx="639008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Dashboard Objectives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140512"/>
            <a:ext cx="6327696" cy="1440656"/>
          </a:xfrm>
          <a:prstGeom prst="roundRect">
            <a:avLst>
              <a:gd name="adj" fmla="val 10155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557" y="3140512"/>
            <a:ext cx="121920" cy="1440656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5" name="Text 3"/>
          <p:cNvSpPr/>
          <p:nvPr/>
        </p:nvSpPr>
        <p:spPr>
          <a:xfrm>
            <a:off x="1232773" y="34178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Sales Performance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32773" y="3908822"/>
            <a:ext cx="56816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Analyze product-wise sales to identify trends.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549" y="3140512"/>
            <a:ext cx="6327815" cy="1440656"/>
          </a:xfrm>
          <a:prstGeom prst="roundRect">
            <a:avLst>
              <a:gd name="adj" fmla="val 10155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08069" y="3140512"/>
            <a:ext cx="121920" cy="1440656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9" name="Text 7"/>
          <p:cNvSpPr/>
          <p:nvPr/>
        </p:nvSpPr>
        <p:spPr>
          <a:xfrm>
            <a:off x="7807285" y="34178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Delivery Efficiency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807285" y="3908822"/>
            <a:ext cx="568178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Track delivery times and pinpoint delays.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4037" y="4827984"/>
            <a:ext cx="6327696" cy="1440656"/>
          </a:xfrm>
          <a:prstGeom prst="roundRect">
            <a:avLst>
              <a:gd name="adj" fmla="val 10155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33557" y="4827984"/>
            <a:ext cx="121920" cy="1440656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13" name="Text 11"/>
          <p:cNvSpPr/>
          <p:nvPr/>
        </p:nvSpPr>
        <p:spPr>
          <a:xfrm>
            <a:off x="1232773" y="5105281"/>
            <a:ext cx="277046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Customer Behavior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232773" y="5596295"/>
            <a:ext cx="56816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Understand new vs. returning customer patterns.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4827984"/>
            <a:ext cx="6327815" cy="1440656"/>
          </a:xfrm>
          <a:prstGeom prst="roundRect">
            <a:avLst>
              <a:gd name="adj" fmla="val 10155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08069" y="4827984"/>
            <a:ext cx="121920" cy="1440656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17" name="Text 15"/>
          <p:cNvSpPr/>
          <p:nvPr/>
        </p:nvSpPr>
        <p:spPr>
          <a:xfrm>
            <a:off x="7807285" y="510528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Product Insights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807285" y="5596295"/>
            <a:ext cx="568178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Identify top-selling and most-returned products.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577" y="481370"/>
            <a:ext cx="4108013" cy="486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Source &amp; Tools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12577" y="1405057"/>
            <a:ext cx="2333982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Source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12577" y="1871782"/>
            <a:ext cx="6489144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BlinkIT Grocery Data (Excel format)</a:t>
            </a:r>
            <a:endParaRPr lang="en-US" sz="1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577" y="2348746"/>
            <a:ext cx="6489144" cy="648914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36299" y="1405057"/>
            <a:ext cx="2333982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Tools Used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36299" y="1871782"/>
            <a:ext cx="6489144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Microsoft Power BI Desktop</a:t>
            </a:r>
            <a:endParaRPr lang="en-US" sz="1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299" y="2348746"/>
            <a:ext cx="6489144" cy="64891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881" y="450890"/>
            <a:ext cx="3643670" cy="455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Sales by Category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881" y="1234202"/>
            <a:ext cx="13482638" cy="75502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3881" y="8968859"/>
            <a:ext cx="13482638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bar chart illustrates sales distribution across different product categories. Beverages and Snacks are the highest revenue drivers, indicating strong customer demand in these segments.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881" y="450890"/>
            <a:ext cx="4631055" cy="455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Top 10 Products by Sales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881" y="1234202"/>
            <a:ext cx="13482638" cy="75502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3881" y="8968859"/>
            <a:ext cx="13482638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chart highlights the top-performing products, providing insights into customer preferences and inventory management. Focusing on these items can optimize stock and marketing efforts.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881" y="450890"/>
            <a:ext cx="4267557" cy="455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Sales Trend Over Time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881" y="1234202"/>
            <a:ext cx="13482638" cy="75502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3881" y="8968859"/>
            <a:ext cx="13482638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line chart visualizes sales performance over several months, revealing growth patterns and seasonal fluctuations. This trend analysis helps in forecasting and strategic planning.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881" y="450890"/>
            <a:ext cx="4931450" cy="455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Delivery Time Distribution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881" y="1234202"/>
            <a:ext cx="13482638" cy="73558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125754" y="8620482"/>
            <a:ext cx="163949" cy="163949"/>
          </a:xfrm>
          <a:prstGeom prst="roundRect">
            <a:avLst>
              <a:gd name="adj" fmla="val 11155"/>
            </a:avLst>
          </a:prstGeom>
          <a:solidFill>
            <a:srgbClr val="4D4000"/>
          </a:solidFill>
          <a:ln/>
        </p:spPr>
      </p:sp>
      <p:sp>
        <p:nvSpPr>
          <p:cNvPr id="5" name="Text 2"/>
          <p:cNvSpPr/>
          <p:nvPr/>
        </p:nvSpPr>
        <p:spPr>
          <a:xfrm>
            <a:off x="4350663" y="8620482"/>
            <a:ext cx="615791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&lt; 15 min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6830616" y="8620482"/>
            <a:ext cx="163949" cy="163949"/>
          </a:xfrm>
          <a:prstGeom prst="roundRect">
            <a:avLst>
              <a:gd name="adj" fmla="val 11155"/>
            </a:avLst>
          </a:prstGeom>
          <a:solidFill>
            <a:srgbClr val="D5B100"/>
          </a:solidFill>
          <a:ln/>
        </p:spPr>
      </p:sp>
      <p:sp>
        <p:nvSpPr>
          <p:cNvPr id="7" name="Text 4"/>
          <p:cNvSpPr/>
          <p:nvPr/>
        </p:nvSpPr>
        <p:spPr>
          <a:xfrm>
            <a:off x="7055525" y="8620482"/>
            <a:ext cx="744141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15-30 min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9663827" y="8620482"/>
            <a:ext cx="163949" cy="163949"/>
          </a:xfrm>
          <a:prstGeom prst="roundRect">
            <a:avLst>
              <a:gd name="adj" fmla="val 11155"/>
            </a:avLst>
          </a:prstGeom>
          <a:solidFill>
            <a:srgbClr val="FFE45E"/>
          </a:solidFill>
          <a:ln/>
        </p:spPr>
      </p:sp>
      <p:sp>
        <p:nvSpPr>
          <p:cNvPr id="9" name="Text 6"/>
          <p:cNvSpPr/>
          <p:nvPr/>
        </p:nvSpPr>
        <p:spPr>
          <a:xfrm>
            <a:off x="9888736" y="8620482"/>
            <a:ext cx="641271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&gt; 30 min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73881" y="8968859"/>
            <a:ext cx="13482638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pie chart shows the distribution of delivery times. A significant portion of orders are delivered within 15 minutes, highlighting efficient operations, especially in metro areas.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881" y="450890"/>
            <a:ext cx="5534620" cy="455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New vs. Returning Customers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881" y="1234202"/>
            <a:ext cx="13482638" cy="73558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64354" y="8620482"/>
            <a:ext cx="163949" cy="163949"/>
          </a:xfrm>
          <a:prstGeom prst="roundRect">
            <a:avLst>
              <a:gd name="adj" fmla="val 11155"/>
            </a:avLst>
          </a:prstGeom>
          <a:solidFill>
            <a:srgbClr val="4D4000"/>
          </a:solidFill>
          <a:ln/>
        </p:spPr>
      </p:sp>
      <p:sp>
        <p:nvSpPr>
          <p:cNvPr id="5" name="Text 2"/>
          <p:cNvSpPr/>
          <p:nvPr/>
        </p:nvSpPr>
        <p:spPr>
          <a:xfrm>
            <a:off x="6489263" y="8620482"/>
            <a:ext cx="749737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Returning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7391400" y="8620482"/>
            <a:ext cx="163949" cy="163949"/>
          </a:xfrm>
          <a:prstGeom prst="roundRect">
            <a:avLst>
              <a:gd name="adj" fmla="val 11155"/>
            </a:avLst>
          </a:prstGeom>
          <a:solidFill>
            <a:srgbClr val="FFD81A"/>
          </a:solidFill>
          <a:ln/>
        </p:spPr>
      </p:sp>
      <p:sp>
        <p:nvSpPr>
          <p:cNvPr id="7" name="Text 4"/>
          <p:cNvSpPr/>
          <p:nvPr/>
        </p:nvSpPr>
        <p:spPr>
          <a:xfrm>
            <a:off x="7616309" y="8620482"/>
            <a:ext cx="353735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New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73881" y="8968859"/>
            <a:ext cx="13482638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donut chart illustrates the ratio of new to returning customers. Strong retention among returning customers, particularly in urban areas, indicates effective customer loyalty strategies.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8000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Average Order Value (AOV)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845243"/>
            <a:ext cx="7415927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$25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3077289" y="4968359"/>
            <a:ext cx="298930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Average Order Value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4037" y="545937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KPI card displays the average value of each order, a key metric for revenue and profitability analysis.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2025-08-05T17:06:29Z</dcterms:created>
  <dcterms:modified xsi:type="dcterms:W3CDTF">2025-08-05T17:06:29Z</dcterms:modified>
</cp:coreProperties>
</file>